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3" r:id="rId1"/>
  </p:sldMasterIdLst>
  <p:sldIdLst>
    <p:sldId id="256" r:id="rId2"/>
    <p:sldId id="272" r:id="rId3"/>
    <p:sldId id="289" r:id="rId4"/>
    <p:sldId id="274" r:id="rId5"/>
    <p:sldId id="275" r:id="rId6"/>
    <p:sldId id="276" r:id="rId7"/>
    <p:sldId id="277" r:id="rId8"/>
    <p:sldId id="278" r:id="rId9"/>
    <p:sldId id="279" r:id="rId10"/>
    <p:sldId id="280" r:id="rId11"/>
    <p:sldId id="281" r:id="rId12"/>
    <p:sldId id="282" r:id="rId13"/>
    <p:sldId id="283" r:id="rId14"/>
    <p:sldId id="284" r:id="rId15"/>
    <p:sldId id="285" r:id="rId16"/>
    <p:sldId id="257" r:id="rId17"/>
    <p:sldId id="258" r:id="rId18"/>
    <p:sldId id="259" r:id="rId19"/>
    <p:sldId id="260" r:id="rId20"/>
    <p:sldId id="261" r:id="rId21"/>
    <p:sldId id="262" r:id="rId22"/>
    <p:sldId id="263" r:id="rId23"/>
    <p:sldId id="266" r:id="rId24"/>
    <p:sldId id="267" r:id="rId25"/>
    <p:sldId id="268" r:id="rId26"/>
    <p:sldId id="269" r:id="rId27"/>
    <p:sldId id="270" r:id="rId28"/>
    <p:sldId id="286" r:id="rId29"/>
    <p:sldId id="287" r:id="rId30"/>
    <p:sldId id="288" r:id="rId31"/>
    <p:sldId id="273" r:id="rId32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00" d="100"/>
          <a:sy n="100" d="100"/>
        </p:scale>
        <p:origin x="-1944" y="-31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E3CCFDE-AB3C-4CD9-910C-F0FA7F63682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E11080A-75DA-4CE3-BED3-325B1FF1C32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9ECB85-D315-4687-BBD8-82CE4739C67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A8C4362-C448-4553-9EA6-5748416344D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C5D2A97-280B-4EF2-9065-FA80C1085CF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40D1EB-2CF3-4464-992F-4877F01F514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69A0D8-5DC3-4175-9E81-BE8BEE202AF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ADD8BD4-5D8A-42BA-BC5C-C9BF56252AF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4C501E-AE19-44CB-B3D4-D3B1BB50359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53C21E2-962F-43D2-9B1D-3577A7D7C9A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C3AE6C8-F9F6-4392-8FC0-0C2EF7DD178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FB1C7AD7-95CC-41B9-8CC9-2A97AC7BEF5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Web Page “</a:t>
            </a:r>
            <a:r>
              <a:rPr lang="en-US" i="1" smtClean="0"/>
              <a:t>Design</a:t>
            </a:r>
            <a:r>
              <a:rPr lang="en-US" smtClean="0"/>
              <a:t>”</a:t>
            </a:r>
          </a:p>
        </p:txBody>
      </p:sp>
      <p:sp>
        <p:nvSpPr>
          <p:cNvPr id="2051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eaLnBrk="1" hangingPunct="1">
              <a:spcBef>
                <a:spcPts val="600"/>
              </a:spcBef>
            </a:pPr>
            <a:r>
              <a:rPr lang="en-GB" altLang="en-US" smtClean="0">
                <a:solidFill>
                  <a:srgbClr val="000000"/>
                </a:solidFill>
                <a:latin typeface="Arial" charset="0"/>
              </a:rPr>
              <a:t>Web Authoring and Design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smtClean="0"/>
              <a:t>Simplicity</a:t>
            </a:r>
            <a:r>
              <a:rPr lang="en-US" smtClean="0"/>
              <a:t> </a:t>
            </a:r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mtClean="0"/>
          </a:p>
        </p:txBody>
      </p:sp>
      <p:pic>
        <p:nvPicPr>
          <p:cNvPr id="1126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52400" y="1371600"/>
            <a:ext cx="9296400" cy="4716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838200"/>
            <a:ext cx="8472488" cy="5724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291" name="Title 1"/>
          <p:cNvSpPr>
            <a:spLocks noGrp="1"/>
          </p:cNvSpPr>
          <p:nvPr>
            <p:ph type="title"/>
          </p:nvPr>
        </p:nvSpPr>
        <p:spPr>
          <a:xfrm>
            <a:off x="-838200" y="76200"/>
            <a:ext cx="8229600" cy="1143000"/>
          </a:xfrm>
        </p:spPr>
        <p:txBody>
          <a:bodyPr/>
          <a:lstStyle/>
          <a:p>
            <a:r>
              <a:rPr lang="en-US" b="1" smtClean="0"/>
              <a:t>Consistency</a:t>
            </a:r>
            <a:r>
              <a:rPr lang="en-US" smtClean="0"/>
              <a:t> </a:t>
            </a:r>
          </a:p>
        </p:txBody>
      </p:sp>
      <p:sp>
        <p:nvSpPr>
          <p:cNvPr id="12292" name="Content Placeholder 2"/>
          <p:cNvSpPr>
            <a:spLocks noGrp="1"/>
          </p:cNvSpPr>
          <p:nvPr>
            <p:ph idx="1"/>
          </p:nvPr>
        </p:nvSpPr>
        <p:spPr>
          <a:xfrm>
            <a:off x="228600" y="1524000"/>
            <a:ext cx="5181600" cy="2209800"/>
          </a:xfrm>
        </p:spPr>
        <p:txBody>
          <a:bodyPr/>
          <a:lstStyle/>
          <a:p>
            <a:pPr>
              <a:buFont typeface="Arial" charset="0"/>
              <a:buNone/>
            </a:pPr>
            <a:r>
              <a:rPr lang="en-US" smtClean="0"/>
              <a:t>Typographic consistency</a:t>
            </a:r>
          </a:p>
          <a:p>
            <a:pPr>
              <a:buFont typeface="Arial" charset="0"/>
              <a:buNone/>
            </a:pPr>
            <a:r>
              <a:rPr lang="en-US" smtClean="0"/>
              <a:t>Graphic consistency</a:t>
            </a:r>
          </a:p>
          <a:p>
            <a:pPr>
              <a:buFont typeface="Arial" charset="0"/>
              <a:buNone/>
            </a:pPr>
            <a:r>
              <a:rPr lang="en-US" smtClean="0"/>
              <a:t>Color consistency</a:t>
            </a:r>
          </a:p>
          <a:p>
            <a:pPr>
              <a:buFont typeface="Arial" charset="0"/>
              <a:buNone/>
            </a:pPr>
            <a:r>
              <a:rPr lang="en-US" smtClean="0"/>
              <a:t>Icon and button consistency </a:t>
            </a:r>
            <a:br>
              <a:rPr lang="en-US" smtClean="0"/>
            </a:br>
            <a:endParaRPr lang="en-US" smtClean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smtClean="0"/>
              <a:t>Uniqueness</a:t>
            </a:r>
            <a:r>
              <a:rPr lang="en-US" smtClean="0"/>
              <a:t> </a:t>
            </a:r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mtClean="0"/>
          </a:p>
        </p:txBody>
      </p:sp>
      <p:pic>
        <p:nvPicPr>
          <p:cNvPr id="1331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1371600"/>
            <a:ext cx="8534400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r>
              <a:rPr lang="en-US" b="1" smtClean="0"/>
              <a:t>Usefulness</a:t>
            </a:r>
            <a:r>
              <a:rPr lang="en-US" smtClean="0"/>
              <a:t> </a:t>
            </a:r>
          </a:p>
        </p:txBody>
      </p:sp>
      <p:sp>
        <p:nvSpPr>
          <p:cNvPr id="1433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smtClean="0"/>
              <a:t>Usability is focused on designing the website to be easy to use </a:t>
            </a:r>
            <a:br>
              <a:rPr lang="en-US" smtClean="0"/>
            </a:br>
            <a:endParaRPr lang="en-US" smtClean="0"/>
          </a:p>
        </p:txBody>
      </p:sp>
      <p:pic>
        <p:nvPicPr>
          <p:cNvPr id="1434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2667000"/>
            <a:ext cx="8153400" cy="3735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smtClean="0"/>
              <a:t>Easy to use Navigation</a:t>
            </a:r>
            <a:r>
              <a:rPr lang="en-US" smtClean="0"/>
              <a:t> </a:t>
            </a:r>
          </a:p>
        </p:txBody>
      </p:sp>
      <p:sp>
        <p:nvSpPr>
          <p:cNvPr id="1536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mtClean="0"/>
          </a:p>
        </p:txBody>
      </p:sp>
      <p:pic>
        <p:nvPicPr>
          <p:cNvPr id="1536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1292225"/>
            <a:ext cx="8686800" cy="541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smtClean="0"/>
              <a:t>Responsive Web</a:t>
            </a:r>
            <a:r>
              <a:rPr lang="en-US" smtClean="0"/>
              <a:t> </a:t>
            </a:r>
          </a:p>
        </p:txBody>
      </p:sp>
      <p:sp>
        <p:nvSpPr>
          <p:cNvPr id="16387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525963"/>
          </a:xfrm>
        </p:spPr>
        <p:txBody>
          <a:bodyPr/>
          <a:lstStyle/>
          <a:p>
            <a:pPr>
              <a:buFont typeface="Arial" charset="0"/>
              <a:buNone/>
            </a:pPr>
            <a:r>
              <a:rPr lang="en-US" smtClean="0"/>
              <a:t>Understanding Responsive Web Design: Cross browser Compatibility </a:t>
            </a:r>
            <a:br>
              <a:rPr lang="en-US" smtClean="0"/>
            </a:br>
            <a:endParaRPr lang="en-US" smtClean="0"/>
          </a:p>
        </p:txBody>
      </p:sp>
      <p:pic>
        <p:nvPicPr>
          <p:cNvPr id="1638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5800" y="2590800"/>
            <a:ext cx="7405688" cy="3979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Designing Your Page 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algn="ctr"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sz="2800" smtClean="0"/>
              <a:t>Step 1:  Design for a Computer Medium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endParaRPr lang="en-US" sz="2800" smtClean="0"/>
          </a:p>
          <a:p>
            <a:pPr eaLnBrk="1" hangingPunct="1">
              <a:lnSpc>
                <a:spcPct val="80000"/>
              </a:lnSpc>
            </a:pPr>
            <a:r>
              <a:rPr lang="en-US" sz="2800" smtClean="0"/>
              <a:t>A computer screen is not a printed page</a:t>
            </a:r>
            <a:br>
              <a:rPr lang="en-US" sz="2800" smtClean="0"/>
            </a:br>
            <a:endParaRPr lang="en-US" sz="2800" smtClean="0"/>
          </a:p>
          <a:p>
            <a:pPr eaLnBrk="1" hangingPunct="1">
              <a:lnSpc>
                <a:spcPct val="80000"/>
              </a:lnSpc>
            </a:pPr>
            <a:r>
              <a:rPr lang="en-US" sz="2800" smtClean="0"/>
              <a:t>Readability changes depending on color, layout, and format</a:t>
            </a:r>
            <a:br>
              <a:rPr lang="en-US" sz="2800" smtClean="0"/>
            </a:br>
            <a:endParaRPr lang="en-US" sz="2800" smtClean="0"/>
          </a:p>
          <a:p>
            <a:pPr eaLnBrk="1" hangingPunct="1">
              <a:lnSpc>
                <a:spcPct val="80000"/>
              </a:lnSpc>
            </a:pPr>
            <a:r>
              <a:rPr lang="en-US" sz="2800" smtClean="0"/>
              <a:t>Different browsers, screens and displays can change how a page looks</a:t>
            </a:r>
          </a:p>
          <a:p>
            <a:pPr eaLnBrk="1" hangingPunct="1">
              <a:lnSpc>
                <a:spcPct val="80000"/>
              </a:lnSpc>
            </a:pPr>
            <a:endParaRPr lang="en-US" sz="2800" smtClean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How We Read Text 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en-US" smtClean="0"/>
              <a:t>Following normal reading habits, the users eye moves from left to right </a:t>
            </a:r>
          </a:p>
        </p:txBody>
      </p:sp>
      <p:pic>
        <p:nvPicPr>
          <p:cNvPr id="18436" name="Picture 5" descr="slide0002_image00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90600" y="3048000"/>
            <a:ext cx="7239000" cy="2798763"/>
          </a:xfrm>
          <a:prstGeom prst="rect">
            <a:avLst/>
          </a:prstGeom>
          <a:solidFill>
            <a:schemeClr val="tx1"/>
          </a:solidFill>
          <a:ln w="9525">
            <a:solidFill>
              <a:srgbClr val="000000"/>
            </a:solidFill>
            <a:miter lim="800000"/>
            <a:headEnd/>
            <a:tailEnd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How We View Screens 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en-US" smtClean="0"/>
              <a:t>Looking at a screen, the users eye scans in a more clockwise pattern</a:t>
            </a:r>
          </a:p>
        </p:txBody>
      </p:sp>
      <p:pic>
        <p:nvPicPr>
          <p:cNvPr id="19460" name="Picture 5" descr="slide0003_image00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95400" y="3124200"/>
            <a:ext cx="6477000" cy="2762250"/>
          </a:xfrm>
          <a:prstGeom prst="rect">
            <a:avLst/>
          </a:prstGeom>
          <a:solidFill>
            <a:schemeClr val="tx1"/>
          </a:solidFill>
          <a:ln w="9525">
            <a:solidFill>
              <a:srgbClr val="000000"/>
            </a:solidFill>
            <a:miter lim="800000"/>
            <a:headEnd/>
            <a:tailEnd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smtClean="0"/>
              <a:t>How Will Your Users Read/View? 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mtClean="0"/>
              <a:t>If a page uses a lot of text, the user will read in a more traditional, left to right manner.</a:t>
            </a:r>
            <a:br>
              <a:rPr lang="en-US" smtClean="0"/>
            </a:br>
            <a:endParaRPr lang="en-US" smtClean="0"/>
          </a:p>
          <a:p>
            <a:pPr eaLnBrk="1" hangingPunct="1"/>
            <a:r>
              <a:rPr lang="en-US" smtClean="0"/>
              <a:t>If a page has more graphical elements, the user is more likely to take in the whole page. 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Overview</a:t>
            </a:r>
          </a:p>
        </p:txBody>
      </p:sp>
      <p:sp>
        <p:nvSpPr>
          <p:cNvPr id="307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mtClean="0"/>
              <a:t>Designing your website</a:t>
            </a:r>
          </a:p>
          <a:p>
            <a:pPr eaLnBrk="1" hangingPunct="1"/>
            <a:r>
              <a:rPr lang="en-US" smtClean="0"/>
              <a:t>What should and shouldn’t be on a webpage</a:t>
            </a:r>
          </a:p>
          <a:p>
            <a:pPr eaLnBrk="1" hangingPunct="1"/>
            <a:r>
              <a:rPr lang="en-US" smtClean="0"/>
              <a:t>How to ‘Design’ a successful website</a:t>
            </a:r>
          </a:p>
          <a:p>
            <a:pPr eaLnBrk="1" hangingPunct="1"/>
            <a:r>
              <a:rPr lang="en-US" smtClean="0"/>
              <a:t>Elements of a Web Page</a:t>
            </a:r>
          </a:p>
          <a:p>
            <a:pPr eaLnBrk="1" hangingPunct="1"/>
            <a:r>
              <a:rPr lang="en-US" smtClean="0"/>
              <a:t>Examples</a:t>
            </a:r>
          </a:p>
          <a:p>
            <a:pPr eaLnBrk="1" hangingPunct="1"/>
            <a:r>
              <a:rPr lang="en-US" smtClean="0"/>
              <a:t>Question/Discussion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smtClean="0"/>
              <a:t>Accepted Relative Areas of Importance </a:t>
            </a:r>
          </a:p>
        </p:txBody>
      </p:sp>
      <p:pic>
        <p:nvPicPr>
          <p:cNvPr id="21507" name="Picture 6" descr="slide0005_image00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0" y="2133600"/>
            <a:ext cx="6505575" cy="3562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08" name="Picture 8" descr="slide0005_image00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95800" y="2286000"/>
            <a:ext cx="390525" cy="1943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09" name="Picture 10" descr="3&#10;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391400" y="3505200"/>
            <a:ext cx="447675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10" name="Picture 12" descr="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752600" y="3505200"/>
            <a:ext cx="390525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11" name="Picture 14" descr="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495800" y="5029200"/>
            <a:ext cx="447675" cy="628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12" name="Picture 18" descr="slide0005_image004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667000" y="2971800"/>
            <a:ext cx="28575" cy="2009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13" name="Picture 20" descr="slide0005_image004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010400" y="2971800"/>
            <a:ext cx="28575" cy="2009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Questions to Ask Yourself 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798638"/>
            <a:ext cx="8229600" cy="4525962"/>
          </a:xfrm>
        </p:spPr>
        <p:txBody>
          <a:bodyPr/>
          <a:lstStyle/>
          <a:p>
            <a:pPr eaLnBrk="1" hangingPunct="1"/>
            <a:r>
              <a:rPr lang="en-US" smtClean="0"/>
              <a:t>What is the purpose of my website?</a:t>
            </a:r>
            <a:br>
              <a:rPr lang="en-US" smtClean="0"/>
            </a:br>
            <a:endParaRPr lang="en-US" smtClean="0"/>
          </a:p>
          <a:p>
            <a:pPr eaLnBrk="1" hangingPunct="1"/>
            <a:r>
              <a:rPr lang="en-US" smtClean="0"/>
              <a:t>Who is my main audience?</a:t>
            </a:r>
          </a:p>
          <a:p>
            <a:pPr eaLnBrk="1" hangingPunct="1"/>
            <a:endParaRPr lang="en-US" smtClean="0"/>
          </a:p>
          <a:p>
            <a:pPr eaLnBrk="1" hangingPunct="1"/>
            <a:r>
              <a:rPr lang="en-US" smtClean="0"/>
              <a:t>My secondary audience?</a:t>
            </a:r>
            <a:br>
              <a:rPr lang="en-US" smtClean="0"/>
            </a:br>
            <a:endParaRPr lang="en-US" smtClean="0"/>
          </a:p>
          <a:p>
            <a:pPr eaLnBrk="1" hangingPunct="1"/>
            <a:r>
              <a:rPr lang="en-US" smtClean="0"/>
              <a:t>What information do I want to present?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Designing Your Site 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algn="ctr" eaLnBrk="1" hangingPunct="1">
              <a:buFont typeface="Wingdings" pitchFamily="2" charset="2"/>
              <a:buNone/>
            </a:pPr>
            <a:r>
              <a:rPr lang="en-US" smtClean="0"/>
              <a:t>Step 2: Plan your sites hierarchy</a:t>
            </a:r>
          </a:p>
          <a:p>
            <a:pPr algn="ctr" eaLnBrk="1" hangingPunct="1">
              <a:buFont typeface="Wingdings" pitchFamily="2" charset="2"/>
              <a:buNone/>
            </a:pPr>
            <a:endParaRPr lang="en-US" smtClean="0"/>
          </a:p>
          <a:p>
            <a:pPr eaLnBrk="1" hangingPunct="1"/>
            <a:r>
              <a:rPr lang="en-US" smtClean="0"/>
              <a:t> How are your pages linked together?</a:t>
            </a:r>
          </a:p>
          <a:p>
            <a:pPr eaLnBrk="1" hangingPunct="1"/>
            <a:endParaRPr lang="en-US" smtClean="0"/>
          </a:p>
          <a:p>
            <a:pPr eaLnBrk="1" hangingPunct="1"/>
            <a:r>
              <a:rPr lang="en-US" smtClean="0"/>
              <a:t> How many links exactly?</a:t>
            </a:r>
            <a:br>
              <a:rPr lang="en-US" smtClean="0"/>
            </a:br>
            <a:endParaRPr lang="en-US" smtClean="0"/>
          </a:p>
          <a:p>
            <a:pPr eaLnBrk="1" hangingPunct="1"/>
            <a:r>
              <a:rPr lang="en-US" smtClean="0"/>
              <a:t> Where does the user go next?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Designing Your Content </a:t>
            </a:r>
          </a:p>
        </p:txBody>
      </p:sp>
      <p:sp>
        <p:nvSpPr>
          <p:cNvPr id="64515" name="Rectangle 3"/>
          <p:cNvSpPr>
            <a:spLocks noGrp="1" noChangeArrowheads="1"/>
          </p:cNvSpPr>
          <p:nvPr>
            <p:ph idx="1"/>
          </p:nvPr>
        </p:nvSpPr>
        <p:spPr/>
        <p:txBody>
          <a:bodyPr rtlCol="0">
            <a:normAutofit lnSpcReduction="10000"/>
          </a:bodyPr>
          <a:lstStyle/>
          <a:p>
            <a:pPr algn="ctr" eaLnBrk="1" fontAlgn="auto" hangingPunct="1">
              <a:lnSpc>
                <a:spcPct val="90000"/>
              </a:lnSpc>
              <a:spcAft>
                <a:spcPts val="0"/>
              </a:spcAft>
              <a:buFont typeface="Wingdings" pitchFamily="2" charset="2"/>
              <a:buNone/>
              <a:defRPr/>
            </a:pPr>
            <a:r>
              <a:rPr lang="en-US" smtClean="0"/>
              <a:t>Step 3: The “do’s” of good web design </a:t>
            </a:r>
          </a:p>
          <a:p>
            <a:pPr algn="ctr" eaLnBrk="1" fontAlgn="auto" hangingPunct="1">
              <a:lnSpc>
                <a:spcPct val="90000"/>
              </a:lnSpc>
              <a:spcAft>
                <a:spcPts val="0"/>
              </a:spcAft>
              <a:buFont typeface="Wingdings" pitchFamily="2" charset="2"/>
              <a:buNone/>
              <a:defRPr/>
            </a:pPr>
            <a:endParaRPr lang="en-US" smtClean="0"/>
          </a:p>
          <a:p>
            <a:pPr eaLnBrk="1" fontAlgn="auto" hangingPunct="1">
              <a:lnSpc>
                <a:spcPct val="90000"/>
              </a:lnSpc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smtClean="0"/>
              <a:t>Name files consistently and logically</a:t>
            </a:r>
            <a:br>
              <a:rPr lang="en-US" smtClean="0"/>
            </a:br>
            <a:endParaRPr lang="en-US" smtClean="0"/>
          </a:p>
          <a:p>
            <a:pPr eaLnBrk="1" fontAlgn="auto" hangingPunct="1">
              <a:lnSpc>
                <a:spcPct val="90000"/>
              </a:lnSpc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smtClean="0"/>
              <a:t>Keep a consistent look and feel</a:t>
            </a:r>
            <a:br>
              <a:rPr lang="en-US" smtClean="0"/>
            </a:br>
            <a:endParaRPr lang="en-US" smtClean="0"/>
          </a:p>
          <a:p>
            <a:pPr eaLnBrk="1" fontAlgn="auto" hangingPunct="1">
              <a:lnSpc>
                <a:spcPct val="90000"/>
              </a:lnSpc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smtClean="0"/>
              <a:t>Use colors that are high in contrast</a:t>
            </a:r>
            <a:br>
              <a:rPr lang="en-US" smtClean="0"/>
            </a:br>
            <a:endParaRPr lang="en-US" smtClean="0"/>
          </a:p>
          <a:p>
            <a:pPr eaLnBrk="1" fontAlgn="auto" hangingPunct="1">
              <a:lnSpc>
                <a:spcPct val="90000"/>
              </a:lnSpc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smtClean="0"/>
              <a:t>Design for low bandwidth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Designing Your Content </a:t>
            </a:r>
          </a:p>
        </p:txBody>
      </p:sp>
      <p:sp>
        <p:nvSpPr>
          <p:cNvPr id="65539" name="Rectangle 3"/>
          <p:cNvSpPr>
            <a:spLocks noGrp="1" noChangeArrowheads="1"/>
          </p:cNvSpPr>
          <p:nvPr>
            <p:ph idx="1"/>
          </p:nvPr>
        </p:nvSpPr>
        <p:spPr/>
        <p:txBody>
          <a:bodyPr rtlCol="0">
            <a:normAutofit fontScale="92500" lnSpcReduction="10000"/>
          </a:bodyPr>
          <a:lstStyle/>
          <a:p>
            <a:pPr algn="ctr" eaLnBrk="1" fontAlgn="auto" hangingPunct="1">
              <a:lnSpc>
                <a:spcPct val="90000"/>
              </a:lnSpc>
              <a:spcAft>
                <a:spcPts val="0"/>
              </a:spcAft>
              <a:buFont typeface="Wingdings" pitchFamily="2" charset="2"/>
              <a:buNone/>
              <a:defRPr/>
            </a:pPr>
            <a:r>
              <a:rPr lang="en-US" smtClean="0"/>
              <a:t>More do’s</a:t>
            </a:r>
          </a:p>
          <a:p>
            <a:pPr algn="ctr" eaLnBrk="1" fontAlgn="auto" hangingPunct="1">
              <a:lnSpc>
                <a:spcPct val="90000"/>
              </a:lnSpc>
              <a:spcAft>
                <a:spcPts val="0"/>
              </a:spcAft>
              <a:buFont typeface="Wingdings" pitchFamily="2" charset="2"/>
              <a:buNone/>
              <a:defRPr/>
            </a:pPr>
            <a:endParaRPr lang="en-US" smtClean="0"/>
          </a:p>
          <a:p>
            <a:pPr eaLnBrk="1" fontAlgn="auto" hangingPunct="1">
              <a:lnSpc>
                <a:spcPct val="90000"/>
              </a:lnSpc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smtClean="0"/>
              <a:t>Use active white space</a:t>
            </a:r>
            <a:br>
              <a:rPr lang="en-US" smtClean="0"/>
            </a:br>
            <a:endParaRPr lang="en-US" smtClean="0"/>
          </a:p>
          <a:p>
            <a:pPr eaLnBrk="1" fontAlgn="auto" hangingPunct="1">
              <a:lnSpc>
                <a:spcPct val="90000"/>
              </a:lnSpc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smtClean="0"/>
              <a:t>Design for interaction</a:t>
            </a:r>
          </a:p>
          <a:p>
            <a:pPr eaLnBrk="1" fontAlgn="auto" hangingPunct="1">
              <a:lnSpc>
                <a:spcPct val="90000"/>
              </a:lnSpc>
              <a:spcAft>
                <a:spcPts val="0"/>
              </a:spcAft>
              <a:buFont typeface="Arial" pitchFamily="34" charset="0"/>
              <a:buChar char="•"/>
              <a:defRPr/>
            </a:pPr>
            <a:endParaRPr lang="en-US" smtClean="0"/>
          </a:p>
          <a:p>
            <a:pPr eaLnBrk="1" fontAlgn="auto" hangingPunct="1">
              <a:lnSpc>
                <a:spcPct val="90000"/>
              </a:lnSpc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smtClean="0"/>
              <a:t>Use hypertext linking effectively</a:t>
            </a:r>
            <a:br>
              <a:rPr lang="en-US" smtClean="0"/>
            </a:br>
            <a:endParaRPr lang="en-US" smtClean="0"/>
          </a:p>
          <a:p>
            <a:pPr eaLnBrk="1" fontAlgn="auto" hangingPunct="1">
              <a:lnSpc>
                <a:spcPct val="90000"/>
              </a:lnSpc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smtClean="0"/>
              <a:t>Design for accessibility</a:t>
            </a:r>
            <a:br>
              <a:rPr lang="en-US" smtClean="0"/>
            </a:br>
            <a:endParaRPr lang="en-US" smtClean="0"/>
          </a:p>
          <a:p>
            <a:pPr eaLnBrk="1" fontAlgn="auto" hangingPunct="1">
              <a:lnSpc>
                <a:spcPct val="90000"/>
              </a:lnSpc>
              <a:spcAft>
                <a:spcPts val="0"/>
              </a:spcAft>
              <a:buFont typeface="Wingdings" pitchFamily="2" charset="2"/>
              <a:buNone/>
              <a:defRPr/>
            </a:pPr>
            <a:endParaRPr lang="en-US" sz="2400" smtClean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Designing Your Content </a:t>
            </a:r>
          </a:p>
        </p:txBody>
      </p:sp>
      <p:sp>
        <p:nvSpPr>
          <p:cNvPr id="66563" name="Rectangle 3"/>
          <p:cNvSpPr>
            <a:spLocks noGrp="1" noChangeArrowheads="1"/>
          </p:cNvSpPr>
          <p:nvPr>
            <p:ph idx="1"/>
          </p:nvPr>
        </p:nvSpPr>
        <p:spPr/>
        <p:txBody>
          <a:bodyPr rtlCol="0">
            <a:normAutofit lnSpcReduction="10000"/>
          </a:bodyPr>
          <a:lstStyle/>
          <a:p>
            <a:pPr eaLnBrk="1" fontAlgn="auto" hangingPunct="1">
              <a:lnSpc>
                <a:spcPct val="80000"/>
              </a:lnSpc>
              <a:spcAft>
                <a:spcPts val="0"/>
              </a:spcAft>
              <a:buFont typeface="Wingdings" pitchFamily="2" charset="2"/>
              <a:buNone/>
              <a:defRPr/>
            </a:pPr>
            <a:r>
              <a:rPr lang="en-US" smtClean="0"/>
              <a:t>Step 4: Things to avoid, aka, the “don’ts”</a:t>
            </a:r>
          </a:p>
          <a:p>
            <a:pPr eaLnBrk="1" fontAlgn="auto" hangingPunct="1">
              <a:lnSpc>
                <a:spcPct val="80000"/>
              </a:lnSpc>
              <a:spcAft>
                <a:spcPts val="0"/>
              </a:spcAft>
              <a:buFont typeface="Wingdings" pitchFamily="2" charset="2"/>
              <a:buNone/>
              <a:defRPr/>
            </a:pPr>
            <a:endParaRPr lang="en-US" smtClean="0"/>
          </a:p>
          <a:p>
            <a:pPr eaLnBrk="1" fontAlgn="auto" hangingPunct="1">
              <a:lnSpc>
                <a:spcPct val="80000"/>
              </a:lnSpc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smtClean="0"/>
              <a:t>Don’t overuse media</a:t>
            </a:r>
            <a:br>
              <a:rPr lang="en-US" smtClean="0"/>
            </a:br>
            <a:endParaRPr lang="en-US" smtClean="0"/>
          </a:p>
          <a:p>
            <a:pPr eaLnBrk="1" fontAlgn="auto" hangingPunct="1">
              <a:lnSpc>
                <a:spcPct val="80000"/>
              </a:lnSpc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smtClean="0"/>
              <a:t>Don’t make users scroll too much</a:t>
            </a:r>
            <a:br>
              <a:rPr lang="en-US" smtClean="0"/>
            </a:br>
            <a:endParaRPr lang="en-US" smtClean="0"/>
          </a:p>
          <a:p>
            <a:pPr eaLnBrk="1" fontAlgn="auto" hangingPunct="1">
              <a:lnSpc>
                <a:spcPct val="80000"/>
              </a:lnSpc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smtClean="0"/>
              <a:t>Don’t flood pages with content</a:t>
            </a:r>
            <a:br>
              <a:rPr lang="en-US" smtClean="0"/>
            </a:br>
            <a:endParaRPr lang="en-US" smtClean="0"/>
          </a:p>
          <a:p>
            <a:pPr eaLnBrk="1" fontAlgn="auto" hangingPunct="1">
              <a:lnSpc>
                <a:spcPct val="80000"/>
              </a:lnSpc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smtClean="0"/>
              <a:t>Don’t choose colors or images that make the page hard to read</a:t>
            </a:r>
            <a:br>
              <a:rPr lang="en-US" smtClean="0"/>
            </a:br>
            <a:endParaRPr lang="en-US" smtClean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Designing Your Content 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mtClean="0"/>
              <a:t>Don’t forget to title everything: images and pages</a:t>
            </a:r>
            <a:br>
              <a:rPr lang="en-US" smtClean="0"/>
            </a:br>
            <a:endParaRPr lang="en-US" smtClean="0"/>
          </a:p>
          <a:p>
            <a:pPr eaLnBrk="1" hangingPunct="1"/>
            <a:r>
              <a:rPr lang="en-US" smtClean="0"/>
              <a:t>Don’t assume that your users know where to go</a:t>
            </a:r>
            <a:br>
              <a:rPr lang="en-US" smtClean="0"/>
            </a:br>
            <a:endParaRPr lang="en-US" smtClean="0"/>
          </a:p>
          <a:p>
            <a:pPr eaLnBrk="1" hangingPunct="1"/>
            <a:r>
              <a:rPr lang="en-US" smtClean="0"/>
              <a:t> </a:t>
            </a:r>
            <a:r>
              <a:rPr lang="en-US" sz="4000" b="1" smtClean="0"/>
              <a:t>DON’T USE FRAMES!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Getting Started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mtClean="0"/>
              <a:t>Select a design tool/program</a:t>
            </a:r>
          </a:p>
          <a:p>
            <a:pPr eaLnBrk="1" hangingPunct="1"/>
            <a:endParaRPr lang="en-US" smtClean="0"/>
          </a:p>
          <a:p>
            <a:pPr eaLnBrk="1" hangingPunct="1"/>
            <a:r>
              <a:rPr lang="en-US" smtClean="0"/>
              <a:t>Determine page layout</a:t>
            </a:r>
          </a:p>
          <a:p>
            <a:pPr eaLnBrk="1" hangingPunct="1"/>
            <a:endParaRPr lang="en-US" smtClean="0"/>
          </a:p>
          <a:p>
            <a:pPr eaLnBrk="1" hangingPunct="1"/>
            <a:r>
              <a:rPr lang="en-US" smtClean="0"/>
              <a:t>Re-read assignment sheet and rubrics</a:t>
            </a:r>
          </a:p>
          <a:p>
            <a:pPr eaLnBrk="1" hangingPunct="1"/>
            <a:endParaRPr lang="en-US" smtClean="0"/>
          </a:p>
          <a:p>
            <a:pPr eaLnBrk="1" hangingPunct="1"/>
            <a:r>
              <a:rPr lang="en-US" smtClean="0"/>
              <a:t>Consider how best to represent “you”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Example</a:t>
            </a:r>
          </a:p>
        </p:txBody>
      </p:sp>
      <p:sp>
        <p:nvSpPr>
          <p:cNvPr id="2969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mtClean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smtClean="0"/>
          </a:p>
        </p:txBody>
      </p:sp>
      <p:sp>
        <p:nvSpPr>
          <p:cNvPr id="3072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mtClean="0"/>
          </a:p>
        </p:txBody>
      </p:sp>
      <p:pic>
        <p:nvPicPr>
          <p:cNvPr id="30724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457200"/>
            <a:ext cx="8686800" cy="6062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3000" y="1219200"/>
            <a:ext cx="6554788" cy="4252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099" name="Rectangle 3"/>
          <p:cNvSpPr>
            <a:spLocks noChangeArrowheads="1"/>
          </p:cNvSpPr>
          <p:nvPr/>
        </p:nvSpPr>
        <p:spPr bwMode="auto">
          <a:xfrm>
            <a:off x="1889125" y="2895600"/>
            <a:ext cx="5511800" cy="10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6000" i="1">
                <a:latin typeface="Freestyle Script" pitchFamily="66" charset="0"/>
              </a:rPr>
              <a:t>Why does Design Matter?</a:t>
            </a:r>
          </a:p>
        </p:txBody>
      </p:sp>
      <p:sp>
        <p:nvSpPr>
          <p:cNvPr id="4100" name="AutoShape 2" descr="Image result for cloud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smtClean="0"/>
          </a:p>
        </p:txBody>
      </p:sp>
      <p:sp>
        <p:nvSpPr>
          <p:cNvPr id="31747" name="Content Placeholder 2"/>
          <p:cNvSpPr>
            <a:spLocks noGrp="1"/>
          </p:cNvSpPr>
          <p:nvPr>
            <p:ph idx="1"/>
          </p:nvPr>
        </p:nvSpPr>
        <p:spPr>
          <a:xfrm>
            <a:off x="1524000" y="5486400"/>
            <a:ext cx="6705600" cy="868363"/>
          </a:xfrm>
        </p:spPr>
        <p:txBody>
          <a:bodyPr/>
          <a:lstStyle/>
          <a:p>
            <a:pPr>
              <a:buFont typeface="Arial" charset="0"/>
              <a:buNone/>
            </a:pPr>
            <a:r>
              <a:rPr lang="en-US" sz="2400" smtClean="0"/>
              <a:t>http://candccoffee.com</a:t>
            </a:r>
          </a:p>
        </p:txBody>
      </p:sp>
      <p:pic>
        <p:nvPicPr>
          <p:cNvPr id="3174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47800" y="609600"/>
            <a:ext cx="5791200" cy="4652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Questions/Discussion</a:t>
            </a:r>
          </a:p>
        </p:txBody>
      </p:sp>
      <p:sp>
        <p:nvSpPr>
          <p:cNvPr id="3277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Look at these Web pages</a:t>
            </a:r>
          </a:p>
        </p:txBody>
      </p:sp>
      <p:sp>
        <p:nvSpPr>
          <p:cNvPr id="512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886200" cy="4525963"/>
          </a:xfrm>
        </p:spPr>
        <p:txBody>
          <a:bodyPr/>
          <a:lstStyle/>
          <a:p>
            <a:pPr eaLnBrk="1" hangingPunct="1"/>
            <a:r>
              <a:rPr lang="en-US" smtClean="0"/>
              <a:t>What is wrong with these web pages?</a:t>
            </a:r>
          </a:p>
        </p:txBody>
      </p:sp>
      <p:pic>
        <p:nvPicPr>
          <p:cNvPr id="5124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24400" y="1524000"/>
            <a:ext cx="3871913" cy="4972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3400" y="3429000"/>
            <a:ext cx="3835400" cy="290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>
          <a:xfrm>
            <a:off x="457200" y="860425"/>
            <a:ext cx="8229600" cy="1143000"/>
          </a:xfrm>
        </p:spPr>
        <p:txBody>
          <a:bodyPr/>
          <a:lstStyle/>
          <a:p>
            <a:r>
              <a:rPr lang="en-US" smtClean="0"/>
              <a:t>How do you feel about this website? </a:t>
            </a:r>
          </a:p>
        </p:txBody>
      </p:sp>
      <p:sp>
        <p:nvSpPr>
          <p:cNvPr id="614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mtClean="0"/>
          </a:p>
        </p:txBody>
      </p:sp>
      <p:pic>
        <p:nvPicPr>
          <p:cNvPr id="614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2490788"/>
            <a:ext cx="8686800" cy="3452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/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/>
          <a:lstStyle/>
          <a:p>
            <a:r>
              <a:rPr lang="en-US" b="1" smtClean="0"/>
              <a:t>Bad Design</a:t>
            </a:r>
            <a:r>
              <a:rPr lang="en-US" smtClean="0"/>
              <a:t> </a:t>
            </a:r>
          </a:p>
        </p:txBody>
      </p:sp>
      <p:sp>
        <p:nvSpPr>
          <p:cNvPr id="7171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4525963"/>
          </a:xfrm>
        </p:spPr>
        <p:txBody>
          <a:bodyPr/>
          <a:lstStyle/>
          <a:p>
            <a:r>
              <a:rPr lang="en-US" smtClean="0"/>
              <a:t>Can you tell the objective of this website? </a:t>
            </a:r>
            <a:br>
              <a:rPr lang="en-US" smtClean="0"/>
            </a:br>
            <a:endParaRPr lang="en-US" smtClean="0"/>
          </a:p>
        </p:txBody>
      </p:sp>
      <p:pic>
        <p:nvPicPr>
          <p:cNvPr id="717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905000"/>
            <a:ext cx="5486400" cy="471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173" name="TextBox 4"/>
          <p:cNvSpPr txBox="1">
            <a:spLocks noChangeArrowheads="1"/>
          </p:cNvSpPr>
          <p:nvPr/>
        </p:nvSpPr>
        <p:spPr bwMode="auto">
          <a:xfrm>
            <a:off x="6400800" y="3200400"/>
            <a:ext cx="1981200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Can you find any</a:t>
            </a:r>
            <a:br>
              <a:rPr lang="en-US"/>
            </a:br>
            <a:r>
              <a:rPr lang="en-US"/>
              <a:t>health care link? </a:t>
            </a:r>
            <a:br>
              <a:rPr lang="en-US"/>
            </a:br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b="1" smtClean="0"/>
              <a:t>Good Design</a:t>
            </a:r>
            <a:r>
              <a:rPr lang="en-US" smtClean="0"/>
              <a:t> </a:t>
            </a:r>
          </a:p>
        </p:txBody>
      </p:sp>
      <p:sp>
        <p:nvSpPr>
          <p:cNvPr id="8195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525963"/>
          </a:xfrm>
        </p:spPr>
        <p:txBody>
          <a:bodyPr/>
          <a:lstStyle/>
          <a:p>
            <a:r>
              <a:rPr lang="en-US" smtClean="0"/>
              <a:t>How do you feel about this website?</a:t>
            </a:r>
          </a:p>
        </p:txBody>
      </p:sp>
      <p:pic>
        <p:nvPicPr>
          <p:cNvPr id="819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2057400"/>
            <a:ext cx="7739063" cy="4576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/>
          <a:lstStyle/>
          <a:p>
            <a:r>
              <a:rPr lang="en-US" b="1" smtClean="0"/>
              <a:t>Good Design</a:t>
            </a:r>
            <a:r>
              <a:rPr lang="en-US" smtClean="0"/>
              <a:t> </a:t>
            </a:r>
          </a:p>
        </p:txBody>
      </p:sp>
      <p:sp>
        <p:nvSpPr>
          <p:cNvPr id="9219" name="Content Placeholder 2"/>
          <p:cNvSpPr>
            <a:spLocks noGrp="1"/>
          </p:cNvSpPr>
          <p:nvPr>
            <p:ph idx="1"/>
          </p:nvPr>
        </p:nvSpPr>
        <p:spPr>
          <a:xfrm>
            <a:off x="457200" y="838200"/>
            <a:ext cx="8229600" cy="4525963"/>
          </a:xfrm>
        </p:spPr>
        <p:txBody>
          <a:bodyPr/>
          <a:lstStyle/>
          <a:p>
            <a:r>
              <a:rPr lang="en-US" smtClean="0"/>
              <a:t>Example e-commerce website </a:t>
            </a:r>
            <a:br>
              <a:rPr lang="en-US" smtClean="0"/>
            </a:br>
            <a:endParaRPr lang="en-US" smtClean="0"/>
          </a:p>
        </p:txBody>
      </p:sp>
      <p:pic>
        <p:nvPicPr>
          <p:cNvPr id="922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1447800"/>
            <a:ext cx="8534400" cy="5165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00400" y="1524000"/>
            <a:ext cx="5929313" cy="434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4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smtClean="0"/>
              <a:t>Elements of Web Design</a:t>
            </a:r>
            <a:r>
              <a:rPr lang="en-US" smtClean="0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600200"/>
            <a:ext cx="3581400" cy="4525963"/>
          </a:xfrm>
        </p:spPr>
        <p:txBody>
          <a:bodyPr>
            <a:normAutofit fontScale="85000" lnSpcReduction="20000"/>
          </a:bodyPr>
          <a:lstStyle/>
          <a:p>
            <a:pPr marL="514350" indent="-514350">
              <a:buFont typeface="+mj-lt"/>
              <a:buAutoNum type="arabicPeriod"/>
              <a:defRPr/>
            </a:pPr>
            <a:r>
              <a:rPr lang="en-US" dirty="0" smtClean="0"/>
              <a:t>Simplicity</a:t>
            </a:r>
          </a:p>
          <a:p>
            <a:pPr marL="514350" indent="-514350">
              <a:buFont typeface="+mj-lt"/>
              <a:buAutoNum type="arabicPeriod"/>
              <a:defRPr/>
            </a:pPr>
            <a:r>
              <a:rPr lang="en-US" dirty="0" smtClean="0"/>
              <a:t>Consistency</a:t>
            </a:r>
          </a:p>
          <a:p>
            <a:pPr marL="514350" indent="-514350">
              <a:buFont typeface="+mj-lt"/>
              <a:buAutoNum type="arabicPeriod"/>
              <a:defRPr/>
            </a:pPr>
            <a:r>
              <a:rPr lang="en-US" dirty="0" smtClean="0"/>
              <a:t>Uniqueness</a:t>
            </a:r>
          </a:p>
          <a:p>
            <a:pPr marL="514350" indent="-514350">
              <a:buFont typeface="+mj-lt"/>
              <a:buAutoNum type="arabicPeriod"/>
              <a:defRPr/>
            </a:pPr>
            <a:r>
              <a:rPr lang="en-US" dirty="0" smtClean="0"/>
              <a:t>Usefulness</a:t>
            </a:r>
          </a:p>
          <a:p>
            <a:pPr marL="514350" indent="-514350">
              <a:buFont typeface="+mj-lt"/>
              <a:buAutoNum type="arabicPeriod"/>
              <a:defRPr/>
            </a:pPr>
            <a:r>
              <a:rPr lang="en-US" dirty="0" smtClean="0"/>
              <a:t>Easy to use Navigation</a:t>
            </a:r>
          </a:p>
          <a:p>
            <a:pPr marL="514350" indent="-514350">
              <a:buFont typeface="+mj-lt"/>
              <a:buAutoNum type="arabicPeriod"/>
              <a:defRPr/>
            </a:pPr>
            <a:r>
              <a:rPr lang="en-US" dirty="0" smtClean="0"/>
              <a:t>Rapid Output</a:t>
            </a:r>
          </a:p>
          <a:p>
            <a:pPr marL="514350" indent="-514350">
              <a:buFont typeface="+mj-lt"/>
              <a:buAutoNum type="arabicPeriod"/>
              <a:defRPr/>
            </a:pPr>
            <a:r>
              <a:rPr lang="en-US" dirty="0" smtClean="0"/>
              <a:t>Clearance</a:t>
            </a:r>
          </a:p>
          <a:p>
            <a:pPr marL="514350" indent="-514350">
              <a:buFont typeface="+mj-lt"/>
              <a:buAutoNum type="arabicPeriod"/>
              <a:defRPr/>
            </a:pPr>
            <a:r>
              <a:rPr lang="en-US" dirty="0" smtClean="0"/>
              <a:t>Standardization</a:t>
            </a:r>
          </a:p>
          <a:p>
            <a:pPr marL="514350" indent="-514350">
              <a:buFont typeface="+mj-lt"/>
              <a:buAutoNum type="arabicPeriod"/>
              <a:defRPr/>
            </a:pPr>
            <a:r>
              <a:rPr lang="en-US" dirty="0" smtClean="0"/>
              <a:t>Responsive Web</a:t>
            </a:r>
          </a:p>
          <a:p>
            <a:pPr marL="514350" indent="-514350">
              <a:buFont typeface="+mj-lt"/>
              <a:buAutoNum type="arabicPeriod"/>
              <a:defRPr/>
            </a:pPr>
            <a:r>
              <a:rPr lang="en-US" dirty="0" smtClean="0"/>
              <a:t>Less errors</a:t>
            </a:r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198</TotalTime>
  <Words>362</Words>
  <Application>Microsoft Office PowerPoint</Application>
  <PresentationFormat>On-screen Show (4:3)</PresentationFormat>
  <Paragraphs>107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6" baseType="lpstr">
      <vt:lpstr>Arial</vt:lpstr>
      <vt:lpstr>Calibri</vt:lpstr>
      <vt:lpstr>Freestyle Script</vt:lpstr>
      <vt:lpstr>Wingdings</vt:lpstr>
      <vt:lpstr>Office Theme</vt:lpstr>
      <vt:lpstr>Web Page “Design”</vt:lpstr>
      <vt:lpstr>Overview</vt:lpstr>
      <vt:lpstr>Slide 3</vt:lpstr>
      <vt:lpstr>Look at these Web pages</vt:lpstr>
      <vt:lpstr>How do you feel about this website? </vt:lpstr>
      <vt:lpstr>Bad Design </vt:lpstr>
      <vt:lpstr>Good Design </vt:lpstr>
      <vt:lpstr>Good Design </vt:lpstr>
      <vt:lpstr>Elements of Web Design </vt:lpstr>
      <vt:lpstr>Simplicity </vt:lpstr>
      <vt:lpstr>Consistency </vt:lpstr>
      <vt:lpstr>Uniqueness </vt:lpstr>
      <vt:lpstr>Usefulness </vt:lpstr>
      <vt:lpstr>Easy to use Navigation </vt:lpstr>
      <vt:lpstr>Responsive Web </vt:lpstr>
      <vt:lpstr>Designing Your Page </vt:lpstr>
      <vt:lpstr>How We Read Text </vt:lpstr>
      <vt:lpstr>How We View Screens </vt:lpstr>
      <vt:lpstr>How Will Your Users Read/View? </vt:lpstr>
      <vt:lpstr>Accepted Relative Areas of Importance </vt:lpstr>
      <vt:lpstr>Questions to Ask Yourself </vt:lpstr>
      <vt:lpstr>Designing Your Site </vt:lpstr>
      <vt:lpstr>Designing Your Content </vt:lpstr>
      <vt:lpstr>Designing Your Content </vt:lpstr>
      <vt:lpstr>Designing Your Content </vt:lpstr>
      <vt:lpstr>Designing Your Content </vt:lpstr>
      <vt:lpstr>Getting Started</vt:lpstr>
      <vt:lpstr>Example</vt:lpstr>
      <vt:lpstr>Slide 29</vt:lpstr>
      <vt:lpstr>Slide 30</vt:lpstr>
      <vt:lpstr>Questions/Discussion</vt:lpstr>
    </vt:vector>
  </TitlesOfParts>
  <Company>clear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Page Design</dc:title>
  <cp:lastModifiedBy>authorised user</cp:lastModifiedBy>
  <cp:revision>22</cp:revision>
  <cp:lastPrinted>2009-09-13T05:29:35Z</cp:lastPrinted>
  <dcterms:created xsi:type="dcterms:W3CDTF">2009-09-09T17:47:44Z</dcterms:created>
  <dcterms:modified xsi:type="dcterms:W3CDTF">2017-12-20T07:21:35Z</dcterms:modified>
</cp:coreProperties>
</file>